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26"/>
  </p:handoutMasterIdLst>
  <p:sldIdLst>
    <p:sldId id="256" r:id="rId3"/>
    <p:sldId id="296" r:id="rId4"/>
    <p:sldId id="258" r:id="rId5"/>
    <p:sldId id="257" r:id="rId6"/>
    <p:sldId id="259" r:id="rId7"/>
    <p:sldId id="260" r:id="rId8"/>
    <p:sldId id="283" r:id="rId9"/>
    <p:sldId id="261" r:id="rId10"/>
    <p:sldId id="270" r:id="rId11"/>
    <p:sldId id="263" r:id="rId12"/>
    <p:sldId id="265" r:id="rId13"/>
    <p:sldId id="271" r:id="rId14"/>
    <p:sldId id="266" r:id="rId15"/>
    <p:sldId id="278" r:id="rId17"/>
    <p:sldId id="267" r:id="rId18"/>
    <p:sldId id="268" r:id="rId19"/>
    <p:sldId id="279" r:id="rId20"/>
    <p:sldId id="281" r:id="rId21"/>
    <p:sldId id="280" r:id="rId22"/>
    <p:sldId id="295" r:id="rId23"/>
    <p:sldId id="300" r:id="rId24"/>
    <p:sldId id="301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9E1"/>
    <a:srgbClr val="23A8E1"/>
    <a:srgbClr val="9F9F9F"/>
    <a:srgbClr val="F2C237"/>
    <a:srgbClr val="0F77D9"/>
    <a:srgbClr val="0F76D9"/>
    <a:srgbClr val="23A9E1"/>
    <a:srgbClr val="25AAE2"/>
    <a:srgbClr val="17A8E1"/>
    <a:srgbClr val="0E7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06T22:41:43.661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4405" y="1508125"/>
            <a:ext cx="6659880" cy="2816860"/>
          </a:xfrm>
        </p:spPr>
        <p:txBody>
          <a:bodyPr>
            <a:normAutofit fontScale="90000"/>
          </a:bodyPr>
          <a:lstStyle/>
          <a:p>
            <a:r>
              <a:rPr lang="en-US" altLang="zh-CN" sz="978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ndale Mono" panose="020B0509000000000004" charset="0"/>
                <a:cs typeface="Andale Mono" panose="020B0509000000000004" charset="0"/>
              </a:rPr>
              <a:t>protocol </a:t>
            </a:r>
            <a:br>
              <a:rPr lang="en-US" altLang="zh-CN" sz="978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ndale Mono" panose="020B0509000000000004" charset="0"/>
                <a:cs typeface="Andale Mono" panose="020B0509000000000004" charset="0"/>
              </a:rPr>
            </a:br>
            <a:r>
              <a:rPr lang="en-US" altLang="zh-CN" sz="978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ndale Mono" panose="020B0509000000000004" charset="0"/>
                <a:cs typeface="Andale Mono" panose="020B0509000000000004" charset="0"/>
              </a:rPr>
              <a:t>PPPoE</a:t>
            </a:r>
            <a:br>
              <a:rPr lang="en-US" altLang="zh-CN" sz="978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ndale Mono" panose="020B0509000000000004" charset="0"/>
                <a:cs typeface="Andale Mono" panose="020B0509000000000004" charset="0"/>
              </a:rPr>
            </a:br>
            <a:endParaRPr lang="en-US" altLang="zh-CN" sz="978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1255" y="1403985"/>
            <a:ext cx="4544695" cy="49510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55" y="1143635"/>
            <a:ext cx="8373745" cy="4953000"/>
          </a:xfrm>
        </p:spPr>
        <p:txBody>
          <a:bodyPr/>
          <a:p>
            <a:r>
              <a:rPr lang="en-US"/>
              <a:t>PPP(Point-to-Point Protocol) 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endParaRPr lang="en-US"/>
          </a:p>
          <a:p>
            <a:pPr marL="0" indent="0">
              <a:buNone/>
            </a:pPr>
            <a:r>
              <a:rPr lang="en-US"/>
              <a:t>	is a TCP/IP protocol </a:t>
            </a:r>
            <a:endParaRPr lang="en-US"/>
          </a:p>
          <a:p>
            <a:pPr marL="0" indent="0">
              <a:buNone/>
            </a:pPr>
            <a:r>
              <a:rPr lang="en-US"/>
              <a:t>	that is used to 	connect</a:t>
            </a:r>
            <a:endParaRPr lang="en-US"/>
          </a:p>
          <a:p>
            <a:pPr marL="0" indent="0">
              <a:buNone/>
            </a:pPr>
            <a:r>
              <a:rPr lang="en-US"/>
              <a:t>	one computer system to</a:t>
            </a:r>
            <a:endParaRPr lang="en-US"/>
          </a:p>
          <a:p>
            <a:pPr marL="0" indent="0">
              <a:buNone/>
            </a:pPr>
            <a:r>
              <a:rPr lang="en-US"/>
              <a:t>	 another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47850" y="104140"/>
            <a:ext cx="1527175" cy="582930"/>
          </a:xfrm>
        </p:spPr>
        <p:txBody>
          <a:bodyPr/>
          <a:p>
            <a:r>
              <a:rPr lang="en-US"/>
              <a:t>PPP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315" y="0"/>
            <a:ext cx="1364615" cy="949960"/>
          </a:xfrm>
        </p:spPr>
        <p:txBody>
          <a:bodyPr/>
          <a:p>
            <a:r>
              <a:rPr lang="en-US"/>
              <a:t>PPP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70" y="676910"/>
            <a:ext cx="11377295" cy="6342380"/>
          </a:xfrm>
        </p:spPr>
        <p:txBody>
          <a:bodyPr>
            <a:normAutofit lnSpcReduction="20000"/>
          </a:bodyPr>
          <a:p>
            <a:endParaRPr lang="en-US" sz="2220" dirty="0" smtClean="0">
              <a:sym typeface="+mn-ea"/>
            </a:endParaRPr>
          </a:p>
          <a:p>
            <a:r>
              <a:rPr lang="en-US" sz="2220" dirty="0" smtClean="0">
                <a:sym typeface="+mn-ea"/>
              </a:rPr>
              <a:t>Components of PPP</a:t>
            </a:r>
            <a:endParaRPr lang="en-US" sz="2220" dirty="0" smtClean="0">
              <a:sym typeface="+mn-ea"/>
            </a:endParaRPr>
          </a:p>
          <a:p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1)Encapsulation 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 	        Low-level protocol, takes high level data(or protocols)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			                       and puts into its frame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2)  LCP </a:t>
            </a:r>
            <a:r>
              <a:rPr lang="en-US" sz="2220" dirty="0" smtClean="0">
                <a:sym typeface="+mn-ea"/>
              </a:rPr>
              <a:t>Link Control Protocol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	</a:t>
            </a:r>
            <a:r>
              <a:rPr lang="en-US" sz="2220" dirty="0" smtClean="0">
                <a:sym typeface="+mn-ea"/>
              </a:rPr>
              <a:t>Responsible for creating and closing communication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3)  security mechanisms: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	-PAP (</a:t>
            </a:r>
            <a:r>
              <a:rPr lang="en-US" sz="2220" dirty="0" smtClean="0">
                <a:sym typeface="+mn-ea"/>
              </a:rPr>
              <a:t>Password Authentication Protocol)</a:t>
            </a:r>
            <a:r>
              <a:rPr lang="en-US" sz="2220" dirty="0" smtClean="0">
                <a:sym typeface="+mn-ea"/>
              </a:rPr>
              <a:t> 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		</a:t>
            </a:r>
            <a:r>
              <a:rPr lang="en-US" sz="2220" dirty="0" smtClean="0">
                <a:sym typeface="+mn-ea"/>
              </a:rPr>
              <a:t>Responsible for consumer authentication</a:t>
            </a:r>
            <a:endParaRPr lang="en-US" sz="2220" dirty="0" smtClean="0">
              <a:sym typeface="+mn-ea"/>
            </a:endParaRPr>
          </a:p>
          <a:p>
            <a:pPr marL="0" indent="0">
              <a:buNone/>
            </a:pPr>
            <a:r>
              <a:rPr lang="en-US" sz="2220" dirty="0" smtClean="0">
                <a:sym typeface="+mn-ea"/>
              </a:rPr>
              <a:t>		-</a:t>
            </a:r>
            <a:r>
              <a:rPr lang="en-US" sz="2220">
                <a:sym typeface="+mn-ea"/>
              </a:rPr>
              <a:t>CHAP  (</a:t>
            </a:r>
            <a:r>
              <a:rPr lang="en-US" sz="2220">
                <a:sym typeface="+mn-ea"/>
              </a:rPr>
              <a:t>Challenge Handshake Authentication Protocol) </a:t>
            </a:r>
            <a:endParaRPr lang="en-US" sz="2220">
              <a:sym typeface="+mn-ea"/>
            </a:endParaRPr>
          </a:p>
          <a:p>
            <a:pPr marL="0" indent="0">
              <a:buNone/>
            </a:pPr>
            <a:r>
              <a:rPr lang="en-US" sz="2220">
                <a:sym typeface="+mn-ea"/>
              </a:rPr>
              <a:t>			more secure</a:t>
            </a:r>
            <a:endParaRPr lang="en-US" sz="2220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sp>
        <p:nvSpPr>
          <p:cNvPr id="4" name="Round Single Corner Rectangle 3"/>
          <p:cNvSpPr/>
          <p:nvPr/>
        </p:nvSpPr>
        <p:spPr>
          <a:xfrm>
            <a:off x="9025255" y="1539240"/>
            <a:ext cx="2972435" cy="146431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PPP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9025255" y="3890010"/>
            <a:ext cx="1821180" cy="1292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LCP</a:t>
            </a:r>
            <a:endParaRPr lang="en-US"/>
          </a:p>
        </p:txBody>
      </p:sp>
      <p:sp>
        <p:nvSpPr>
          <p:cNvPr id="7" name="Round Single Corner Rectangle 6"/>
          <p:cNvSpPr/>
          <p:nvPr/>
        </p:nvSpPr>
        <p:spPr>
          <a:xfrm>
            <a:off x="11199495" y="3890010"/>
            <a:ext cx="797560" cy="129286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/>
              <a:t>PAP</a:t>
            </a:r>
            <a:endParaRPr lang="en-US" sz="1600"/>
          </a:p>
          <a:p>
            <a:pPr algn="ctr"/>
            <a:r>
              <a:rPr lang="en-US" sz="1600"/>
              <a:t>/</a:t>
            </a:r>
            <a:endParaRPr lang="en-US" sz="1600"/>
          </a:p>
          <a:p>
            <a:pPr algn="ctr"/>
            <a:r>
              <a:rPr lang="en-US" sz="1600"/>
              <a:t>CHAP</a:t>
            </a:r>
            <a:endParaRPr lang="en-US" sz="160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967595" y="3068320"/>
            <a:ext cx="0" cy="894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3089275"/>
            <a:ext cx="735330" cy="735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4004310"/>
            <a:ext cx="1220470" cy="1297940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2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1539240"/>
            <a:ext cx="903605" cy="8204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4" name="Straight Arrow Connector 13"/>
          <p:cNvCxnSpPr/>
          <p:nvPr/>
        </p:nvCxnSpPr>
        <p:spPr>
          <a:xfrm flipH="1">
            <a:off x="10920095" y="4536440"/>
            <a:ext cx="279400" cy="63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05585" y="-366395"/>
            <a:ext cx="3368040" cy="1627505"/>
          </a:xfrm>
        </p:spPr>
        <p:txBody>
          <a:bodyPr>
            <a:normAutofit/>
          </a:bodyPr>
          <a:p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Encapsulation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725" y="0"/>
            <a:ext cx="930275" cy="8439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Box 4"/>
          <p:cNvSpPr txBox="1"/>
          <p:nvPr/>
        </p:nvSpPr>
        <p:spPr>
          <a:xfrm>
            <a:off x="1302385" y="1844675"/>
            <a:ext cx="9897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PPP can carry multiple Layer 3 protocols over a single link.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To support multiple network layer protocols, PPP uses Protocol Type filed in header.</a:t>
            </a:r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4015740"/>
            <a:ext cx="5942965" cy="1800225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4143375" y="3679825"/>
            <a:ext cx="635" cy="3359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Snip Single Corner Rectangle 24"/>
          <p:cNvSpPr/>
          <p:nvPr/>
        </p:nvSpPr>
        <p:spPr>
          <a:xfrm>
            <a:off x="1713865" y="3919220"/>
            <a:ext cx="2404745" cy="1503045"/>
          </a:xfrm>
          <a:prstGeom prst="snip1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260" y="-234950"/>
            <a:ext cx="1436370" cy="1325880"/>
          </a:xfrm>
        </p:spPr>
        <p:txBody>
          <a:bodyPr/>
          <a:p>
            <a:r>
              <a:rPr lang="en-US"/>
              <a:t>LCP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5410" y="1560195"/>
            <a:ext cx="8229600" cy="2895600"/>
          </a:xfrm>
        </p:spPr>
        <p:txBody>
          <a:bodyPr/>
          <a:p>
            <a:r>
              <a:rPr lang="en-US" sz="2400"/>
              <a:t>When PPP tries to communicate, it sends out LCP packets</a:t>
            </a:r>
            <a:endParaRPr lang="en-US" sz="2400"/>
          </a:p>
          <a:p>
            <a:r>
              <a:rPr lang="en-US" sz="2400"/>
              <a:t>The LCP packets check the communication line, to ascertain whether it can </a:t>
            </a:r>
            <a:r>
              <a:rPr lang="en-US" sz="2400">
                <a:sym typeface="+mn-ea"/>
              </a:rPr>
              <a:t>hold </a:t>
            </a:r>
            <a:r>
              <a:rPr lang="en-US" sz="2400"/>
              <a:t>the data volume at the required speed</a:t>
            </a:r>
            <a:endParaRPr lang="en-US" sz="2400"/>
          </a:p>
          <a:p>
            <a:endParaRPr lang="en-US" sz="2800"/>
          </a:p>
          <a:p>
            <a:pPr marL="0" indent="0">
              <a:buNone/>
            </a:pPr>
            <a:endParaRPr lang="en-US" sz="2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33815" y="6200140"/>
            <a:ext cx="2844800" cy="476250"/>
          </a:xfrm>
        </p:spPr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4804410" y="418020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5261610" y="463740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4271010" y="4789805"/>
            <a:ext cx="457200" cy="457200"/>
          </a:xfrm>
          <a:prstGeom prst="flowChartConnector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194810" y="42564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traight Connector 9"/>
          <p:cNvCxnSpPr/>
          <p:nvPr/>
        </p:nvCxnSpPr>
        <p:spPr>
          <a:xfrm flipH="1">
            <a:off x="4042410" y="44088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traight Connector 10"/>
          <p:cNvCxnSpPr/>
          <p:nvPr/>
        </p:nvCxnSpPr>
        <p:spPr>
          <a:xfrm flipH="1">
            <a:off x="4194810" y="44850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traight Connector 11"/>
          <p:cNvCxnSpPr/>
          <p:nvPr/>
        </p:nvCxnSpPr>
        <p:spPr>
          <a:xfrm flipH="1">
            <a:off x="4118610" y="4332605"/>
            <a:ext cx="5334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traight Connector 12"/>
          <p:cNvCxnSpPr/>
          <p:nvPr/>
        </p:nvCxnSpPr>
        <p:spPr>
          <a:xfrm flipH="1">
            <a:off x="3799840" y="48660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traight Connector 13"/>
          <p:cNvCxnSpPr/>
          <p:nvPr/>
        </p:nvCxnSpPr>
        <p:spPr>
          <a:xfrm flipH="1">
            <a:off x="3723640" y="49422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traight Connector 14"/>
          <p:cNvCxnSpPr/>
          <p:nvPr/>
        </p:nvCxnSpPr>
        <p:spPr>
          <a:xfrm flipH="1">
            <a:off x="3723640" y="50184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traight Connector 15"/>
          <p:cNvCxnSpPr/>
          <p:nvPr/>
        </p:nvCxnSpPr>
        <p:spPr>
          <a:xfrm flipH="1">
            <a:off x="3799840" y="50946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traight Connector 16"/>
          <p:cNvCxnSpPr/>
          <p:nvPr/>
        </p:nvCxnSpPr>
        <p:spPr>
          <a:xfrm flipH="1">
            <a:off x="4728210" y="47898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traight Connector 17"/>
          <p:cNvCxnSpPr/>
          <p:nvPr/>
        </p:nvCxnSpPr>
        <p:spPr>
          <a:xfrm flipH="1">
            <a:off x="4880610" y="46374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traight Connector 18"/>
          <p:cNvCxnSpPr/>
          <p:nvPr/>
        </p:nvCxnSpPr>
        <p:spPr>
          <a:xfrm flipH="1">
            <a:off x="4728210" y="47136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traight Connector 19"/>
          <p:cNvCxnSpPr/>
          <p:nvPr/>
        </p:nvCxnSpPr>
        <p:spPr>
          <a:xfrm flipH="1">
            <a:off x="4790440" y="48660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 Box 20"/>
          <p:cNvSpPr txBox="1"/>
          <p:nvPr/>
        </p:nvSpPr>
        <p:spPr>
          <a:xfrm>
            <a:off x="4728210" y="4239895"/>
            <a:ext cx="847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LCP</a:t>
            </a:r>
            <a:endParaRPr lang="en-US" sz="160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264025" y="4561205"/>
            <a:ext cx="47117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 Box 22"/>
          <p:cNvSpPr txBox="1"/>
          <p:nvPr/>
        </p:nvSpPr>
        <p:spPr>
          <a:xfrm>
            <a:off x="5185410" y="4681220"/>
            <a:ext cx="847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LCP</a:t>
            </a:r>
            <a:endParaRPr lang="en-US" sz="1600"/>
          </a:p>
        </p:txBody>
      </p:sp>
      <p:sp>
        <p:nvSpPr>
          <p:cNvPr id="24" name="Text Box 23"/>
          <p:cNvSpPr txBox="1"/>
          <p:nvPr/>
        </p:nvSpPr>
        <p:spPr>
          <a:xfrm>
            <a:off x="4194810" y="4866005"/>
            <a:ext cx="8477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LCP</a:t>
            </a:r>
            <a:endParaRPr lang="en-US" sz="1600"/>
          </a:p>
        </p:txBody>
      </p:sp>
      <p:sp>
        <p:nvSpPr>
          <p:cNvPr id="26" name="Text Box 25"/>
          <p:cNvSpPr txBox="1"/>
          <p:nvPr/>
        </p:nvSpPr>
        <p:spPr>
          <a:xfrm>
            <a:off x="2079625" y="4234180"/>
            <a:ext cx="16440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/>
              <a:t>PPP</a:t>
            </a:r>
            <a:endParaRPr lang="en-US" sz="4800"/>
          </a:p>
        </p:txBody>
      </p:sp>
      <p:sp>
        <p:nvSpPr>
          <p:cNvPr id="27" name="Rounded Rectangular Callout 26"/>
          <p:cNvSpPr/>
          <p:nvPr/>
        </p:nvSpPr>
        <p:spPr>
          <a:xfrm>
            <a:off x="6176010" y="3562350"/>
            <a:ext cx="2954655" cy="893445"/>
          </a:xfrm>
          <a:prstGeom prst="wedgeRoundRectCallout">
            <a:avLst>
              <a:gd name="adj1" fmla="val -73669"/>
              <a:gd name="adj2" fmla="val 4274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itchFamily="2" charset="-122"/>
              </a:rPr>
              <a:t>“</a:t>
            </a: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itchFamily="2" charset="-122"/>
              </a:rPr>
              <a:t>We will go to check Can we </a:t>
            </a: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itchFamily="2" charset="-122"/>
              </a:rPr>
              <a:t>tell PPP to transfer the DATA</a:t>
            </a:r>
            <a:r>
              <a:rPr kumimoji="0" lang="en-US" altLang="zh-CN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itchFamily="2" charset="-122"/>
              </a:rPr>
              <a:t>”</a:t>
            </a:r>
            <a:endParaRPr kumimoji="0" lang="en-US" altLang="zh-CN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8235" y="1257935"/>
            <a:ext cx="3453765" cy="215963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0" name="Text Box 29"/>
          <p:cNvSpPr txBox="1"/>
          <p:nvPr/>
        </p:nvSpPr>
        <p:spPr>
          <a:xfrm>
            <a:off x="1713865" y="5831840"/>
            <a:ext cx="696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It also identifies the linked peer and detects errors.</a:t>
            </a:r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48260"/>
            <a:ext cx="758825" cy="758825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3077210" y="19812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Error Detection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260" y="-234950"/>
            <a:ext cx="1436370" cy="1325880"/>
          </a:xfrm>
        </p:spPr>
        <p:txBody>
          <a:bodyPr/>
          <a:p>
            <a:r>
              <a:rPr lang="en-US"/>
              <a:t>LCP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130" y="1270000"/>
            <a:ext cx="9930765" cy="2895600"/>
          </a:xfrm>
        </p:spPr>
        <p:txBody>
          <a:bodyPr/>
          <a:p>
            <a:pPr marL="0" indent="0">
              <a:buNone/>
            </a:pPr>
            <a:r>
              <a:rPr lang="en-US" sz="2800"/>
              <a:t>  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   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  LCP compression data at sending end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   </a:t>
            </a:r>
            <a:endParaRPr lang="en-US" sz="2800"/>
          </a:p>
          <a:p>
            <a:pPr marL="0" indent="0">
              <a:buNone/>
            </a:pPr>
            <a:r>
              <a:rPr lang="en-US" sz="2800"/>
              <a:t>   and Decompress data at receiving end.</a:t>
            </a:r>
            <a:endParaRPr lang="en-US" sz="280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7260" y="1270000"/>
            <a:ext cx="4678680" cy="36163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48260"/>
            <a:ext cx="758825" cy="75882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6978015" y="2094230"/>
            <a:ext cx="2402205" cy="4305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6" name="Straight Arrow Connector 35"/>
          <p:cNvCxnSpPr/>
          <p:nvPr/>
        </p:nvCxnSpPr>
        <p:spPr>
          <a:xfrm>
            <a:off x="7042785" y="3536950"/>
            <a:ext cx="2380615" cy="3556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7" name="Text Box 36"/>
          <p:cNvSpPr txBox="1"/>
          <p:nvPr/>
        </p:nvSpPr>
        <p:spPr>
          <a:xfrm>
            <a:off x="2112010" y="5446395"/>
            <a:ext cx="83451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With compression increases the data transfer speed</a:t>
            </a:r>
            <a:endParaRPr lang="en-US" sz="2400"/>
          </a:p>
        </p:txBody>
      </p:sp>
      <p:sp>
        <p:nvSpPr>
          <p:cNvPr id="38" name="Text Box 37"/>
          <p:cNvSpPr txBox="1"/>
          <p:nvPr/>
        </p:nvSpPr>
        <p:spPr>
          <a:xfrm>
            <a:off x="3008630" y="243840"/>
            <a:ext cx="20637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>
                <a:sym typeface="+mn-ea"/>
              </a:rPr>
              <a:t>Compression 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520" y="-309880"/>
            <a:ext cx="1615440" cy="1325880"/>
          </a:xfrm>
        </p:spPr>
        <p:txBody>
          <a:bodyPr/>
          <a:p>
            <a:r>
              <a:rPr lang="en-US"/>
              <a:t>PAP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The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 access server</a:t>
            </a:r>
            <a:r>
              <a:rPr lang="en-US"/>
              <a:t> requests a password from the client(text) and sends the retrieved password to an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authentication server</a:t>
            </a:r>
            <a:r>
              <a:rPr lang="en-US"/>
              <a:t> for verification.</a:t>
            </a:r>
            <a:endParaRPr lang="en-US"/>
          </a:p>
          <a:p>
            <a:r>
              <a:rPr lang="en-US"/>
              <a:t> as a single LCP package</a:t>
            </a:r>
            <a:endParaRPr lang="en-US"/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865" y="4247515"/>
            <a:ext cx="944880" cy="1316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240" y="4267200"/>
            <a:ext cx="1273810" cy="1273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61155"/>
            <a:ext cx="1401445" cy="140144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814195" y="5486400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client 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429000" y="5408930"/>
            <a:ext cx="1811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network access </a:t>
            </a: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server</a:t>
            </a: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12155" y="5564505"/>
            <a:ext cx="150495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authentication 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server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976745" y="4854575"/>
            <a:ext cx="808355" cy="146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8" name="Cloud 17"/>
          <p:cNvSpPr/>
          <p:nvPr/>
        </p:nvSpPr>
        <p:spPr>
          <a:xfrm>
            <a:off x="7962900" y="4198620"/>
            <a:ext cx="2362200" cy="1524000"/>
          </a:xfrm>
          <a:prstGeom prst="cloud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8382000" y="4539615"/>
            <a:ext cx="170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3600"/>
              <a:t>internet</a:t>
            </a:r>
            <a:endParaRPr lang="en-US" sz="3600"/>
          </a:p>
        </p:txBody>
      </p:sp>
      <p:sp>
        <p:nvSpPr>
          <p:cNvPr id="21" name="Right Arrow 20"/>
          <p:cNvSpPr/>
          <p:nvPr/>
        </p:nvSpPr>
        <p:spPr>
          <a:xfrm>
            <a:off x="2971800" y="4572000"/>
            <a:ext cx="9906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2971800" y="4735195"/>
            <a:ext cx="1962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password</a:t>
            </a:r>
            <a:endParaRPr lang="en-US" sz="1600"/>
          </a:p>
        </p:txBody>
      </p:sp>
      <p:sp>
        <p:nvSpPr>
          <p:cNvPr id="25" name="Right Arrow 24"/>
          <p:cNvSpPr/>
          <p:nvPr/>
        </p:nvSpPr>
        <p:spPr>
          <a:xfrm>
            <a:off x="4876800" y="4648200"/>
            <a:ext cx="9906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4876800" y="4791710"/>
            <a:ext cx="1962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password</a:t>
            </a:r>
            <a:endParaRPr 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" y="-309880"/>
            <a:ext cx="1532890" cy="162941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850" y="-151130"/>
            <a:ext cx="1900555" cy="1325880"/>
          </a:xfrm>
        </p:spPr>
        <p:txBody>
          <a:bodyPr/>
          <a:p>
            <a:r>
              <a:rPr lang="en-US"/>
              <a:t>CHAP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the network access server sends a challenge message(random value) to the client</a:t>
            </a:r>
            <a:endParaRPr lang="en-US" sz="2400"/>
          </a:p>
          <a:p>
            <a:r>
              <a:rPr lang="en-US" sz="2400"/>
              <a:t>The client encrypts</a:t>
            </a:r>
            <a:r>
              <a:rPr lang="en-US" sz="1600"/>
              <a:t>(</a:t>
            </a:r>
            <a:r>
              <a:rPr lang="en-US" sz="1600"/>
              <a:t>מצפין)</a:t>
            </a:r>
            <a:r>
              <a:rPr lang="en-US" sz="2400"/>
              <a:t> the challenge message with a user’s password and sending back the combination </a:t>
            </a:r>
            <a:endParaRPr lang="en-US" sz="2400"/>
          </a:p>
          <a:p>
            <a:r>
              <a:rPr lang="en-US" sz="2400"/>
              <a:t>The access server forwards the combination to the authentication server.</a:t>
            </a:r>
            <a:endParaRPr lang="en-US" sz="2400"/>
          </a:p>
          <a:p>
            <a:r>
              <a:rPr lang="en-US" sz="2400"/>
              <a:t>The authentication server encrypts the challenge with the user’s password stored in the authentication database.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4843780"/>
            <a:ext cx="1401445" cy="1401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990" y="4678680"/>
            <a:ext cx="1273810" cy="1471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4430395"/>
            <a:ext cx="944880" cy="158877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867400" y="6019800"/>
            <a:ext cx="1811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network access </a:t>
            </a: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en-US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server</a:t>
            </a: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534400" y="5943600"/>
            <a:ext cx="144843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authentication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server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10000" y="5029200"/>
            <a:ext cx="2078990" cy="190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Text Box 9"/>
          <p:cNvSpPr txBox="1"/>
          <p:nvPr/>
        </p:nvSpPr>
        <p:spPr>
          <a:xfrm>
            <a:off x="4343400" y="4724400"/>
            <a:ext cx="1243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random </a:t>
            </a:r>
            <a:endParaRPr lang="en-US" sz="1400"/>
          </a:p>
        </p:txBody>
      </p:sp>
      <p:sp>
        <p:nvSpPr>
          <p:cNvPr id="12" name="Text Box 11"/>
          <p:cNvSpPr txBox="1"/>
          <p:nvPr/>
        </p:nvSpPr>
        <p:spPr>
          <a:xfrm>
            <a:off x="2209800" y="6019800"/>
            <a:ext cx="1157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ym typeface="+mn-ea"/>
              </a:rPr>
              <a:t>client </a:t>
            </a:r>
            <a:endParaRPr lang="en-US" sz="1800">
              <a:sym typeface="+mn-e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76800" y="5664200"/>
            <a:ext cx="1205865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Text Box 14"/>
          <p:cNvSpPr txBox="1"/>
          <p:nvPr/>
        </p:nvSpPr>
        <p:spPr>
          <a:xfrm>
            <a:off x="4826635" y="5368925"/>
            <a:ext cx="1243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combination </a:t>
            </a:r>
            <a:endParaRPr lang="en-US" sz="1400"/>
          </a:p>
        </p:txBody>
      </p:sp>
      <p:sp>
        <p:nvSpPr>
          <p:cNvPr id="16" name="Text Box 15"/>
          <p:cNvSpPr txBox="1"/>
          <p:nvPr/>
        </p:nvSpPr>
        <p:spPr>
          <a:xfrm>
            <a:off x="7239000" y="5368925"/>
            <a:ext cx="1243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combination </a:t>
            </a:r>
            <a:endParaRPr lang="en-US" sz="140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62800" y="5704205"/>
            <a:ext cx="129540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8" name="Cube 17"/>
          <p:cNvSpPr/>
          <p:nvPr/>
        </p:nvSpPr>
        <p:spPr>
          <a:xfrm>
            <a:off x="4521835" y="5399405"/>
            <a:ext cx="304800" cy="304800"/>
          </a:xfrm>
          <a:prstGeom prst="cub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00400" y="5207635"/>
            <a:ext cx="790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ym typeface="+mn-ea"/>
              </a:rPr>
              <a:t>random </a:t>
            </a:r>
            <a:endParaRPr lang="en-US" sz="1400"/>
          </a:p>
        </p:txBody>
      </p:sp>
      <p:sp>
        <p:nvSpPr>
          <p:cNvPr id="20" name="Text Box 19"/>
          <p:cNvSpPr txBox="1"/>
          <p:nvPr/>
        </p:nvSpPr>
        <p:spPr>
          <a:xfrm>
            <a:off x="3175635" y="5664200"/>
            <a:ext cx="1243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password</a:t>
            </a:r>
            <a:endParaRPr lang="en-US" sz="140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886200" y="5334000"/>
            <a:ext cx="533400" cy="152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2" name="Straight Arrow Connector 21"/>
          <p:cNvCxnSpPr/>
          <p:nvPr/>
        </p:nvCxnSpPr>
        <p:spPr>
          <a:xfrm flipV="1">
            <a:off x="3886200" y="5638800"/>
            <a:ext cx="533400" cy="1524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3" name="Cube 22"/>
          <p:cNvSpPr/>
          <p:nvPr/>
        </p:nvSpPr>
        <p:spPr>
          <a:xfrm>
            <a:off x="7010400" y="5486400"/>
            <a:ext cx="304800" cy="304800"/>
          </a:xfrm>
          <a:prstGeom prst="cub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" y="-287655"/>
            <a:ext cx="1503045" cy="1598295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185" y="125730"/>
            <a:ext cx="6146800" cy="582930"/>
          </a:xfrm>
        </p:spPr>
        <p:txBody>
          <a:bodyPr/>
          <a:p>
            <a:r>
              <a:rPr lang="en-US" sz="4000">
                <a:solidFill>
                  <a:srgbClr val="FFFF00"/>
                </a:solidFill>
              </a:rPr>
              <a:t>“Texiii....oops...session”</a:t>
            </a:r>
            <a:endParaRPr lang="en-US" sz="400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1717675"/>
            <a:ext cx="4309745" cy="42259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84340" y="2997835"/>
            <a:ext cx="438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But how will we catch a </a:t>
            </a:r>
            <a:r>
              <a:rPr lang="en-US">
                <a:sym typeface="+mn-ea"/>
              </a:rPr>
              <a:t>session ?</a:t>
            </a:r>
            <a:r>
              <a:rPr lang="en-US"/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784340" y="1285240"/>
            <a:ext cx="4664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A link between 2 points allowing data transfer is called "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session</a:t>
            </a:r>
            <a:r>
              <a:rPr lang="en-US" sz="2400"/>
              <a:t>"</a:t>
            </a:r>
            <a:endParaRPr lang="en-US" sz="2400"/>
          </a:p>
        </p:txBody>
      </p:sp>
      <p:sp>
        <p:nvSpPr>
          <p:cNvPr id="10" name="Text Box 9"/>
          <p:cNvSpPr txBox="1"/>
          <p:nvPr/>
        </p:nvSpPr>
        <p:spPr>
          <a:xfrm>
            <a:off x="6527165" y="2201545"/>
            <a:ext cx="566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(Each trip of a consumer in the car...each ppp link)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s 11"/>
          <p:cNvSpPr/>
          <p:nvPr/>
        </p:nvSpPr>
        <p:spPr>
          <a:xfrm rot="240000">
            <a:off x="3768090" y="3489325"/>
            <a:ext cx="808990" cy="151765"/>
          </a:xfrm>
          <a:prstGeom prst="rect">
            <a:avLst/>
          </a:prstGeom>
          <a:solidFill>
            <a:srgbClr val="F2C237"/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1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session</a:t>
            </a:r>
            <a:endParaRPr kumimoji="0" lang="en-US" altLang="en-US" sz="1400" b="1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SimSun" pitchFamily="2" charset="-122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859905" y="3999230"/>
            <a:ext cx="49866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With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PPPOE </a:t>
            </a:r>
            <a:r>
              <a:rPr lang="en-US"/>
              <a:t>protocol we can open 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session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/>
              <a:t>but just after 4  Discovery stage:</a:t>
            </a:r>
            <a:endParaRPr lang="en-US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</a:t>
            </a:r>
            <a:r>
              <a:rPr lang="en-US">
                <a:sym typeface="+mn-ea"/>
              </a:rPr>
              <a:t>  - I</a:t>
            </a:r>
            <a:r>
              <a:rPr lang="en-US">
                <a:sym typeface="+mn-ea"/>
              </a:rPr>
              <a:t>nitialization 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</a:t>
            </a:r>
            <a:r>
              <a:rPr lang="en-US">
                <a:sym typeface="+mn-ea"/>
              </a:rPr>
              <a:t> </a:t>
            </a:r>
            <a:r>
              <a:rPr lang="en-US">
                <a:sym typeface="+mn-ea"/>
              </a:rPr>
              <a:t>- Offer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</a:t>
            </a:r>
            <a:r>
              <a:rPr lang="en-US">
                <a:sym typeface="+mn-ea"/>
              </a:rPr>
              <a:t> </a:t>
            </a:r>
            <a:r>
              <a:rPr lang="en-US">
                <a:sym typeface="+mn-ea"/>
              </a:rPr>
              <a:t>- Request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PAD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r>
              <a:rPr lang="en-US">
                <a:sym typeface="+mn-ea"/>
              </a:rPr>
              <a:t> </a:t>
            </a:r>
            <a:r>
              <a:rPr lang="en-US">
                <a:sym typeface="+mn-ea"/>
              </a:rPr>
              <a:t>- Session</a:t>
            </a:r>
            <a:endParaRPr 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{like DHTP </a:t>
            </a:r>
            <a:r>
              <a:rPr lang="en-US">
                <a:sym typeface="+mn-ea"/>
              </a:rPr>
              <a:t>Discovery}</a:t>
            </a:r>
            <a:endParaRPr 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7290" y="457200"/>
            <a:ext cx="3801110" cy="562610"/>
          </a:xfrm>
        </p:spPr>
        <p:txBody>
          <a:bodyPr/>
          <a:p>
            <a:r>
              <a:rPr lang="en-US" sz="2800">
                <a:sym typeface="+mn-ea"/>
              </a:rPr>
              <a:t>PPPoE Session Stage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457200"/>
            <a:ext cx="8229600" cy="4492625"/>
          </a:xfrm>
        </p:spPr>
        <p:txBody>
          <a:bodyPr/>
          <a:p>
            <a:pPr marL="0" indent="0">
              <a:buNone/>
            </a:pPr>
            <a:endParaRPr lang="en-US"/>
          </a:p>
          <a:p>
            <a:r>
              <a:rPr lang="en-US" sz="2400"/>
              <a:t>The </a:t>
            </a:r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PPPoE session</a:t>
            </a:r>
            <a:r>
              <a:rPr lang="en-US" sz="2400"/>
              <a:t> stage starts after the PPPoE </a:t>
            </a:r>
            <a:r>
              <a:rPr 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discovery stage</a:t>
            </a:r>
            <a:r>
              <a:rPr lang="en-US" sz="2400"/>
              <a:t> is over</a:t>
            </a:r>
            <a:endParaRPr lang="en-US" sz="2400"/>
          </a:p>
          <a:p>
            <a:endParaRPr lang="en-US" sz="2400"/>
          </a:p>
          <a:p>
            <a:r>
              <a:rPr lang="en-US" sz="2400"/>
              <a:t>Each PPPoE session is uniquely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    identified by session ID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	         </a:t>
            </a:r>
            <a:r>
              <a:rPr lang="en-US" sz="1400"/>
              <a:t>(Created a pipe with 256 uses for security reasons)</a:t>
            </a:r>
            <a:endParaRPr lang="en-US" sz="1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After the PPPoE session is established, data is sent as in any other PPP encapsulation.</a:t>
            </a:r>
            <a:endParaRPr lang="en-US" sz="2400"/>
          </a:p>
          <a:p>
            <a:endParaRPr lang="en-US" sz="2400"/>
          </a:p>
          <a:p>
            <a:r>
              <a:rPr lang="en-US" sz="2400"/>
              <a:t> The PPPoE information is encapsulated within an Ethernet frame and is sent to a unicast address. 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>
              <a:defRPr/>
            </a:pPr>
            <a:fld id="{F1130083-DBFC-493D-AE1E-C76E877E1F5F}" type="slidenum">
              <a:rPr lang="en-US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5730" y="1715135"/>
            <a:ext cx="2633980" cy="196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195" y="127635"/>
            <a:ext cx="2606040" cy="582930"/>
          </a:xfrm>
        </p:spPr>
        <p:txBody>
          <a:bodyPr/>
          <a:p>
            <a:r>
              <a:rPr lang="en-US"/>
              <a:t>Summary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40" y="1511300"/>
            <a:ext cx="5114925" cy="4695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15" y="1103630"/>
            <a:ext cx="1283335" cy="12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75" y="989330"/>
            <a:ext cx="1273810" cy="14719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247775" y="871855"/>
            <a:ext cx="1739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>
                <a:sym typeface="+mn-ea"/>
              </a:rPr>
              <a:t>pppoe client </a:t>
            </a:r>
            <a:endParaRPr lang="en-US" sz="1800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19575" y="871855"/>
            <a:ext cx="234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pppoe server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493385" y="2676525"/>
            <a:ext cx="66109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/>
              <a:t>A unique PPPoE session established in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Discovery stage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PPP connection establish in the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Session stage</a:t>
            </a:r>
            <a:r>
              <a:rPr lang="en-US"/>
              <a:t>, then data transferred on the PPPoE link.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Both PPPoE client or server send the PADT in the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Terminate stage</a:t>
            </a:r>
            <a:r>
              <a:rPr lang="en-US"/>
              <a:t> to terminate the PPPoE session.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5910" y="1242695"/>
            <a:ext cx="9516745" cy="51238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11325" y="100330"/>
            <a:ext cx="8357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Who knows this signpost</a:t>
            </a:r>
            <a:r>
              <a:rPr lang="en-US" sz="1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(תמרור)</a:t>
            </a:r>
            <a:r>
              <a:rPr 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382770" y="6099175"/>
            <a:ext cx="3931285" cy="33401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8805" y="158750"/>
            <a:ext cx="2453005" cy="582930"/>
          </a:xfrm>
        </p:spPr>
        <p:txBody>
          <a:bodyPr/>
          <a:p>
            <a:r>
              <a:rPr lang="en-US"/>
              <a:t>wiresharl</a:t>
            </a:r>
            <a:endParaRPr lang="en-US"/>
          </a:p>
        </p:txBody>
      </p:sp>
      <p:pic>
        <p:nvPicPr>
          <p:cNvPr id="3" name="Picture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3345" y="808990"/>
            <a:ext cx="12285345" cy="634365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7517130" y="5582285"/>
            <a:ext cx="2379980" cy="22669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" name="Straight Arrow Connector 4"/>
          <p:cNvCxnSpPr/>
          <p:nvPr/>
        </p:nvCxnSpPr>
        <p:spPr>
          <a:xfrm flipH="1">
            <a:off x="4445000" y="6282690"/>
            <a:ext cx="2242820" cy="3486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Rectangles 5"/>
          <p:cNvSpPr/>
          <p:nvPr/>
        </p:nvSpPr>
        <p:spPr>
          <a:xfrm>
            <a:off x="9897110" y="5657850"/>
            <a:ext cx="1561465" cy="431165"/>
          </a:xfrm>
          <a:prstGeom prst="rect">
            <a:avLst/>
          </a:prstGeom>
          <a:solidFill>
            <a:srgbClr val="23A8E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SimSun" pitchFamily="2" charset="-122"/>
              </a:rPr>
              <a:t>broadcast</a:t>
            </a:r>
            <a:endParaRPr kumimoji="0" lang="en-US" altLang="zh-CN" sz="1800" b="0" i="0" u="none" strike="noStrike" cap="none" normalizeH="0" baseline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SimSun" pitchFamily="2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6687820" y="6089015"/>
            <a:ext cx="2562225" cy="431165"/>
          </a:xfrm>
          <a:prstGeom prst="rect">
            <a:avLst/>
          </a:prstGeom>
          <a:solidFill>
            <a:srgbClr val="23A8E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SimSun" pitchFamily="2" charset="-122"/>
              </a:rPr>
              <a:t>Still not opened</a:t>
            </a:r>
            <a:r>
              <a:rPr kumimoji="0" lang="en-US" altLang="zh-CN" sz="1800" b="0" i="0" u="none" strike="noStrike" cap="none" normalizeH="0" baseline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SimSun" pitchFamily="2" charset="-122"/>
              </a:rPr>
              <a:t> session</a:t>
            </a:r>
            <a:endParaRPr kumimoji="0" lang="en-US" altLang="zh-CN" sz="1800" b="0" i="0" u="none" strike="noStrike" cap="none" normalizeH="0" baseline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075" y="179705"/>
            <a:ext cx="5631180" cy="582930"/>
          </a:xfrm>
        </p:spPr>
        <p:txBody>
          <a:bodyPr/>
          <a:p>
            <a:r>
              <a:rPr lang="en-US"/>
              <a:t>4 DISCOVERY STAGES</a:t>
            </a:r>
            <a:endParaRPr lang="en-US"/>
          </a:p>
        </p:txBody>
      </p:sp>
      <p:pic>
        <p:nvPicPr>
          <p:cNvPr id="6" name="Picture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2915" y="1950085"/>
            <a:ext cx="13322935" cy="316166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490" y="104140"/>
            <a:ext cx="3089910" cy="582930"/>
          </a:xfrm>
        </p:spPr>
        <p:txBody>
          <a:bodyPr/>
          <a:p>
            <a:r>
              <a:rPr lang="en-US"/>
              <a:t>Gets session</a:t>
            </a:r>
            <a:endParaRPr lang="en-US"/>
          </a:p>
        </p:txBody>
      </p:sp>
      <p:pic>
        <p:nvPicPr>
          <p:cNvPr id="4" name="Picture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180" y="1181100"/>
            <a:ext cx="14041120" cy="55759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718175" y="2545080"/>
            <a:ext cx="312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7" name="Straight Connector 6"/>
          <p:cNvCxnSpPr/>
          <p:nvPr/>
        </p:nvCxnSpPr>
        <p:spPr>
          <a:xfrm>
            <a:off x="6019800" y="2534285"/>
            <a:ext cx="10795" cy="144335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8" name="Straight Connector 7"/>
          <p:cNvCxnSpPr/>
          <p:nvPr/>
        </p:nvCxnSpPr>
        <p:spPr>
          <a:xfrm flipV="1">
            <a:off x="5718175" y="3977640"/>
            <a:ext cx="312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9" name="Straight Connector 8"/>
          <p:cNvCxnSpPr/>
          <p:nvPr/>
        </p:nvCxnSpPr>
        <p:spPr>
          <a:xfrm>
            <a:off x="6030595" y="3188335"/>
            <a:ext cx="236855" cy="317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4445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</p:cxnSp>
      <p:cxnSp>
        <p:nvCxnSpPr>
          <p:cNvPr id="11" name="Straight Arrow Connector 10"/>
          <p:cNvCxnSpPr/>
          <p:nvPr/>
        </p:nvCxnSpPr>
        <p:spPr>
          <a:xfrm flipH="1" flipV="1">
            <a:off x="6364605" y="3223895"/>
            <a:ext cx="1593850" cy="150749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Rectangles 11"/>
          <p:cNvSpPr/>
          <p:nvPr/>
        </p:nvSpPr>
        <p:spPr>
          <a:xfrm>
            <a:off x="7753985" y="4710430"/>
            <a:ext cx="2692400" cy="452120"/>
          </a:xfrm>
          <a:prstGeom prst="rect">
            <a:avLst/>
          </a:prstGeom>
          <a:solidFill>
            <a:srgbClr val="24A9E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SimSun" pitchFamily="2" charset="-122"/>
              </a:rPr>
              <a:t>Same session</a:t>
            </a:r>
            <a:endParaRPr kumimoji="0" lang="zh-CN" altLang="en-US" sz="2400" b="0" i="0" u="none" strike="noStrike" cap="none" normalizeH="0" baseline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80060" y="1390650"/>
            <a:ext cx="940498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all know what a toll road is</a:t>
            </a: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Advantages:</a:t>
            </a:r>
            <a:endParaRPr lang="en-US" sz="2800"/>
          </a:p>
          <a:p>
            <a:pPr lvl="2"/>
            <a:r>
              <a:rPr lang="en-US" sz="2800"/>
              <a:t>-Faster</a:t>
            </a:r>
            <a:endParaRPr lang="en-US" sz="2800"/>
          </a:p>
          <a:p>
            <a:pPr lvl="2"/>
            <a:r>
              <a:rPr lang="en-US" sz="2800"/>
              <a:t>-The road is safer</a:t>
            </a:r>
            <a:endParaRPr lang="en-US" sz="2800"/>
          </a:p>
          <a:p>
            <a:pPr lvl="2"/>
            <a:r>
              <a:rPr lang="en-US" sz="2800"/>
              <a:t>-Service providers: </a:t>
            </a:r>
            <a:endParaRPr lang="en-US" sz="2800"/>
          </a:p>
          <a:p>
            <a:pPr lvl="2"/>
            <a:r>
              <a:rPr lang="en-US" sz="2800"/>
              <a:t>	Stuck with the car ?!</a:t>
            </a:r>
            <a:endParaRPr lang="en-US" sz="2800"/>
          </a:p>
          <a:p>
            <a:pPr lvl="2"/>
            <a:r>
              <a:rPr lang="en-US" sz="2800"/>
              <a:t>			    will come to extract you</a:t>
            </a:r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4230" y="4498340"/>
            <a:ext cx="1139825" cy="83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35" y="862965"/>
            <a:ext cx="5220970" cy="29387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59915" y="1320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33665" y="879475"/>
            <a:ext cx="3847465" cy="5132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5885" y="897890"/>
            <a:ext cx="72421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The toll road is not a new invention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The 2700 years ago passengers had to pay in Suza-Babel road under the reign of King Ashur-bnivel</a:t>
            </a:r>
            <a:endParaRPr lang="en-US" sz="3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3676650"/>
            <a:ext cx="4378960" cy="23348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59915" y="1320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10" y="1002665"/>
            <a:ext cx="10515600" cy="1831340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>
                <a:solidFill>
                  <a:schemeClr val="accent4"/>
                </a:solidFill>
              </a:rPr>
              <a:t>Today we all have a way to navigate on the roads</a:t>
            </a:r>
            <a:endParaRPr lang="en-US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accent4"/>
                </a:solidFill>
              </a:rPr>
              <a:t>                                                     </a:t>
            </a:r>
            <a:r>
              <a:rPr lang="en-US" sz="2400">
                <a:solidFill>
                  <a:schemeClr val="accent4"/>
                </a:solidFill>
              </a:rPr>
              <a:t>(using Waze for example)</a:t>
            </a:r>
            <a:endParaRPr lang="en-US">
              <a:solidFill>
                <a:schemeClr val="accent4"/>
              </a:solidFill>
            </a:endParaRPr>
          </a:p>
          <a:p>
            <a:r>
              <a:rPr lang="en-US">
                <a:solidFill>
                  <a:schemeClr val="accent4"/>
                </a:solidFill>
              </a:rPr>
              <a:t>Now imagine the navigation service was not distributed to everyone</a:t>
            </a:r>
            <a:endParaRPr lang="en-US">
              <a:solidFill>
                <a:schemeClr val="accent4"/>
              </a:solidFill>
            </a:endParaRPr>
          </a:p>
          <a:p>
            <a:r>
              <a:rPr lang="en-US">
                <a:solidFill>
                  <a:schemeClr val="accent4"/>
                </a:solidFill>
              </a:rPr>
              <a:t>Instead of paving </a:t>
            </a:r>
            <a:r>
              <a:rPr lang="en-US" sz="1400">
                <a:solidFill>
                  <a:schemeClr val="accent4"/>
                </a:solidFill>
              </a:rPr>
              <a:t>(לסלול)</a:t>
            </a:r>
            <a:r>
              <a:rPr lang="en-US">
                <a:solidFill>
                  <a:schemeClr val="accent4"/>
                </a:solidFill>
              </a:rPr>
              <a:t> a new road, a car with GPS will drive consumers on existing roads</a:t>
            </a:r>
            <a:endParaRPr lang="en-US">
              <a:solidFill>
                <a:schemeClr val="accent4"/>
              </a:solidFill>
            </a:endParaRPr>
          </a:p>
          <a:p>
            <a:r>
              <a:rPr lang="en-US">
                <a:solidFill>
                  <a:schemeClr val="accent4"/>
                </a:solidFill>
              </a:rPr>
              <a:t>The driver is also a mechanic</a:t>
            </a:r>
            <a:endParaRPr lang="en-US">
              <a:solidFill>
                <a:schemeClr val="accent4"/>
              </a:solidFill>
            </a:endParaRPr>
          </a:p>
          <a:p>
            <a:r>
              <a:rPr lang="en-US">
                <a:solidFill>
                  <a:schemeClr val="accent4"/>
                </a:solidFill>
                <a:effectLst/>
                <a:latin typeface="+mj-lt"/>
                <a:cs typeface="+mj-lt"/>
                <a:sym typeface="+mn-ea"/>
              </a:rPr>
              <a:t>Before giving service, the driver verifies that the consumer is a subscription</a:t>
            </a:r>
            <a:endParaRPr lang="en-US">
              <a:solidFill>
                <a:schemeClr val="accent4"/>
              </a:solidFill>
              <a:effectLst/>
              <a:latin typeface="+mj-lt"/>
              <a:cs typeface="+mj-lt"/>
            </a:endParaRPr>
          </a:p>
          <a:p>
            <a:pPr marL="0" indent="0">
              <a:buNone/>
            </a:pPr>
            <a:endParaRPr lang="en-US">
              <a:solidFill>
                <a:schemeClr val="accent4"/>
              </a:solidFill>
            </a:endParaRPr>
          </a:p>
          <a:p>
            <a:endParaRPr lang="en-US">
              <a:solidFill>
                <a:schemeClr val="accent4"/>
              </a:solidFill>
            </a:endParaRPr>
          </a:p>
          <a:p>
            <a:endParaRPr lang="en-US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0" y="1335405"/>
            <a:ext cx="878840" cy="8788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55" y="4404995"/>
            <a:ext cx="568960" cy="5943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59915" y="1320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520" y="1125220"/>
            <a:ext cx="11588115" cy="4180205"/>
          </a:xfrm>
        </p:spPr>
        <p:txBody>
          <a:bodyPr/>
          <a:p>
            <a:r>
              <a:rPr lang="en-US"/>
              <a:t>Advantages:</a:t>
            </a:r>
            <a:endParaRPr lang="en-US"/>
          </a:p>
          <a:p>
            <a:pPr lvl="2"/>
            <a:r>
              <a:rPr lang="en-US"/>
              <a:t>Encapsulation </a:t>
            </a:r>
            <a:endParaRPr lang="en-US"/>
          </a:p>
          <a:p>
            <a:pPr marL="1828800" lvl="4" indent="0">
              <a:buNone/>
            </a:pPr>
            <a:r>
              <a:rPr lang="en-US"/>
              <a:t>The consumer is not driving, and the car is not registered in his name, the</a:t>
            </a:r>
            <a:endParaRPr lang="en-US"/>
          </a:p>
          <a:p>
            <a:pPr marL="1828800" lvl="4" indent="0">
              <a:buNone/>
            </a:pPr>
            <a:r>
              <a:rPr lang="en-US"/>
              <a:t>consumer is encrypted in a package(car) - The traffic police do not know the consumer</a:t>
            </a:r>
            <a:endParaRPr lang="en-US"/>
          </a:p>
          <a:p>
            <a:pPr lvl="2"/>
            <a:r>
              <a:rPr lang="en-US"/>
              <a:t>Speed</a:t>
            </a:r>
            <a:endParaRPr lang="en-US"/>
          </a:p>
          <a:p>
            <a:pPr marL="914400" lvl="2" indent="0">
              <a:buNone/>
            </a:pPr>
            <a:r>
              <a:rPr lang="en-US"/>
              <a:t>	</a:t>
            </a:r>
            <a:r>
              <a:rPr lang="en-US" sz="2000"/>
              <a:t>The car will drive the fastest way</a:t>
            </a:r>
            <a:endParaRPr lang="en-US" sz="2000"/>
          </a:p>
          <a:p>
            <a:pPr lvl="2"/>
            <a:r>
              <a:rPr lang="en-US"/>
              <a:t>holding</a:t>
            </a:r>
            <a:endParaRPr lang="en-US"/>
          </a:p>
          <a:p>
            <a:pPr marL="1828800" lvl="4" indent="0">
              <a:buNone/>
            </a:pPr>
            <a:r>
              <a:rPr lang="en-US"/>
              <a:t>If there is a car problem, the driver handles (remember he is a mechanic)</a:t>
            </a:r>
            <a:endParaRPr lang="en-US"/>
          </a:p>
          <a:p>
            <a:pPr marL="914400" lvl="2" indent="0">
              <a:buNone/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02945" y="5469255"/>
            <a:ext cx="118732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sz="3200">
                <a:sym typeface="+mn-ea"/>
              </a:rPr>
              <a:t>We were able to build a highway without paving a road</a:t>
            </a:r>
            <a:endParaRPr lang="en-US" sz="3200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859915" y="1320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PPP LIN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335" y="1471930"/>
            <a:ext cx="9195435" cy="4021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860" y="1266190"/>
            <a:ext cx="11915140" cy="613410"/>
          </a:xfrm>
        </p:spPr>
        <p:txBody>
          <a:bodyPr/>
          <a:p>
            <a:pPr marL="0" indent="0">
              <a:buNone/>
            </a:pPr>
            <a:r>
              <a:rPr lang="en-US"/>
              <a:t>After this introduction we are ready to study the 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PPPoE </a:t>
            </a:r>
            <a:r>
              <a:rPr lang="en-US"/>
              <a:t>protocol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99135" y="2136775"/>
            <a:ext cx="114071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PPPoE (open session -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call the driver</a:t>
            </a:r>
            <a:r>
              <a:rPr lang="en-US"/>
              <a:t>)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PPP </a:t>
            </a:r>
            <a:endParaRPr lang="en-US"/>
          </a:p>
          <a:p>
            <a:r>
              <a:rPr lang="en-US">
                <a:sym typeface="+mn-ea"/>
              </a:rPr>
              <a:t>	-PAP &amp; CHAP  (authentication - </a:t>
            </a:r>
            <a:r>
              <a:rPr lang="en-US" b="1">
                <a:sym typeface="+mn-ea"/>
              </a:rPr>
              <a:t> </a:t>
            </a:r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driver verifies that the consumer</a:t>
            </a:r>
            <a:r>
              <a:rPr lang="en-US" b="1">
                <a:ln>
                  <a:solidFill>
                    <a:schemeClr val="bg1"/>
                  </a:solidFill>
                </a:ln>
                <a:sym typeface="+mn-ea"/>
              </a:rPr>
              <a:t>)</a:t>
            </a:r>
            <a:endParaRPr lang="en-US"/>
          </a:p>
          <a:p>
            <a:r>
              <a:rPr lang="en-US">
                <a:sym typeface="+mn-ea"/>
              </a:rPr>
              <a:t>	-LCP 		(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driver &amp; GPS is working</a:t>
            </a:r>
            <a:r>
              <a:rPr lang="en-US">
                <a:sym typeface="+mn-ea"/>
              </a:rPr>
              <a:t>)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	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	-encapsulation	(i have a 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car </a:t>
            </a:r>
            <a:r>
              <a:rPr lang="en-US">
                <a:sym typeface="+mn-ea"/>
              </a:rPr>
              <a:t>- police not know me ) </a:t>
            </a:r>
            <a:endParaRPr lang="en-US"/>
          </a:p>
          <a:p>
            <a:r>
              <a:rPr lang="en-US">
                <a:sym typeface="+mn-ea"/>
              </a:rPr>
              <a:t>	-session		(the 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consumer </a:t>
            </a:r>
            <a:r>
              <a:rPr lang="en-US">
                <a:sym typeface="+mn-ea"/>
              </a:rPr>
              <a:t>goes into a car) </a:t>
            </a:r>
            <a:endParaRPr lang="en-US"/>
          </a:p>
          <a:p>
            <a:endParaRPr lang="en-US"/>
          </a:p>
          <a:p>
            <a:r>
              <a:rPr lang="en-US"/>
              <a:t>	     	     	</a:t>
            </a:r>
            <a:endParaRPr lang="en-US"/>
          </a:p>
          <a:p>
            <a:r>
              <a:rPr lang="en-US"/>
              <a:t>	-L2TP (Layer 2 Tunneling Protocol</a:t>
            </a:r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for WAN</a:t>
            </a:r>
            <a:r>
              <a:rPr lang="en-US"/>
              <a:t>)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763395" y="100965"/>
            <a:ext cx="38449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Start....</a:t>
            </a:r>
            <a:endParaRPr 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PPPoE</a:t>
            </a:r>
            <a:endParaRPr lang="en-US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324610" y="1649730"/>
            <a:ext cx="9373235" cy="4361180"/>
          </a:xfrm>
        </p:spPr>
        <p:txBody>
          <a:bodyPr/>
          <a:lstStyle/>
          <a:p>
            <a:r>
              <a:rPr lang="en-US" dirty="0" smtClean="0"/>
              <a:t>PPPoE is </a:t>
            </a:r>
            <a:r>
              <a:rPr lang="en-US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Point-to-Point Protocol over Ethernet</a:t>
            </a:r>
            <a:endParaRPr lang="en-US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PPPoE relies on two standards</a:t>
            </a:r>
            <a:endParaRPr lang="en-US" dirty="0" smtClean="0"/>
          </a:p>
          <a:p>
            <a:pPr lvl="1"/>
            <a:r>
              <a:rPr lang="en-US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PPP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 smtClean="0">
                <a:sym typeface="+mn-ea"/>
              </a:rPr>
              <a:t>    -</a:t>
            </a:r>
            <a:r>
              <a:rPr lang="en-US" sz="1600" dirty="0" smtClean="0">
                <a:sym typeface="+mn-ea"/>
              </a:rPr>
              <a:t>PPP (</a:t>
            </a:r>
            <a:r>
              <a:rPr lang="en-US" sz="1600" dirty="0" smtClean="0">
                <a:sym typeface="+mn-ea"/>
              </a:rPr>
              <a:t>Point-to-Point Protocol) is used to connect one computer system to another.</a:t>
            </a:r>
            <a:endParaRPr lang="en-US" sz="1600" dirty="0" smtClean="0">
              <a:sym typeface="+mn-ea"/>
            </a:endParaRPr>
          </a:p>
          <a:p>
            <a:pPr marL="457200" lvl="1" indent="0">
              <a:buNone/>
            </a:pPr>
            <a:r>
              <a:rPr lang="en-US" sz="1600" dirty="0" smtClean="0">
                <a:sym typeface="+mn-ea"/>
              </a:rPr>
              <a:t>      	uses </a:t>
            </a:r>
            <a:r>
              <a:rPr lang="en-US" sz="1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LCP</a:t>
            </a:r>
            <a:r>
              <a:rPr lang="en-US" sz="1600" dirty="0" smtClean="0">
                <a:sym typeface="+mn-ea"/>
              </a:rPr>
              <a:t>(link control protocol) to establish a sission between a </a:t>
            </a:r>
            <a:r>
              <a:rPr lang="en-US" sz="1600" dirty="0" smtClean="0">
                <a:sym typeface="+mn-ea"/>
              </a:rPr>
              <a:t>customer </a:t>
            </a:r>
            <a:r>
              <a:rPr lang="en-US" sz="1600" dirty="0" smtClean="0">
                <a:sym typeface="+mn-ea"/>
              </a:rPr>
              <a:t>and ISP, </a:t>
            </a:r>
            <a:endParaRPr lang="en-US" sz="1600" dirty="0" smtClean="0">
              <a:sym typeface="+mn-ea"/>
            </a:endParaRPr>
          </a:p>
          <a:p>
            <a:pPr marL="457200" lvl="1" indent="0">
              <a:buNone/>
            </a:pPr>
            <a:r>
              <a:rPr lang="en-US" sz="1600" dirty="0" smtClean="0">
                <a:sym typeface="+mn-ea"/>
              </a:rPr>
              <a:t>      	uses </a:t>
            </a:r>
            <a:r>
              <a:rPr lang="en-US" sz="160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PAP/CHAP</a:t>
            </a:r>
            <a:r>
              <a:rPr lang="en-US" sz="1600" dirty="0" smtClean="0">
                <a:sym typeface="+mn-ea"/>
              </a:rPr>
              <a:t> to authentication the customer</a:t>
            </a:r>
            <a:endParaRPr lang="en-US" sz="1600" dirty="0" smtClean="0">
              <a:sym typeface="+mn-ea"/>
            </a:endParaRPr>
          </a:p>
          <a:p>
            <a:pPr lvl="1"/>
            <a:r>
              <a:rPr lang="en-US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Ethernet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F39E75-B005-4691-A826-4CCB67C8C573}" type="slidenum">
              <a:rPr lang="en-US"/>
            </a:fld>
            <a:endParaRPr lang="en-US" dirty="0"/>
          </a:p>
        </p:txBody>
      </p:sp>
      <p:pic>
        <p:nvPicPr>
          <p:cNvPr id="3" name="Picture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3665" y="2249805"/>
            <a:ext cx="4449445" cy="123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4821</Words>
  <Application>WPS Presentation</Application>
  <PresentationFormat>宽屏</PresentationFormat>
  <Paragraphs>283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Droid Sans Fallback</vt:lpstr>
      <vt:lpstr>Andale Mono</vt:lpstr>
      <vt:lpstr>Microsoft YaHei</vt:lpstr>
      <vt:lpstr>Arial Unicode MS</vt:lpstr>
      <vt:lpstr>SimSun</vt:lpstr>
      <vt:lpstr>OpenSymbol</vt:lpstr>
      <vt:lpstr>Communications and Dialogues</vt:lpstr>
      <vt:lpstr>protocol  PPPoE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PPPoE</vt:lpstr>
      <vt:lpstr>PPP</vt:lpstr>
      <vt:lpstr>PPP</vt:lpstr>
      <vt:lpstr>Encapsulation</vt:lpstr>
      <vt:lpstr>LCP</vt:lpstr>
      <vt:lpstr>LCP</vt:lpstr>
      <vt:lpstr>PAP</vt:lpstr>
      <vt:lpstr>CHAP</vt:lpstr>
      <vt:lpstr>“Texiii....oops...session”</vt:lpstr>
      <vt:lpstr>PPPoE Session Stage </vt:lpstr>
      <vt:lpstr>Summary</vt:lpstr>
      <vt:lpstr>wiresharl</vt:lpstr>
      <vt:lpstr>4 DISCOVERY STAGES</vt:lpstr>
      <vt:lpstr>Gets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levi</cp:lastModifiedBy>
  <cp:revision>23</cp:revision>
  <dcterms:created xsi:type="dcterms:W3CDTF">2021-11-07T14:11:31Z</dcterms:created>
  <dcterms:modified xsi:type="dcterms:W3CDTF">2021-11-07T14:11:31Z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